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0" r:id="rId7"/>
    <p:sldId id="261" r:id="rId8"/>
    <p:sldId id="262" r:id="rId9"/>
    <p:sldId id="265"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0CBABE1F-9F48-434C-8D93-5189BC4C4DB4}" type="datetimeFigureOut">
              <a:rPr lang="nl-NL" smtClean="0"/>
              <a:t>27-1-2020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100834E-9E65-4938-B27E-34D54A4699D0}"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BABE1F-9F48-434C-8D93-5189BC4C4DB4}" type="datetimeFigureOut">
              <a:rPr lang="nl-NL" smtClean="0"/>
              <a:t>27-1-2020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100834E-9E65-4938-B27E-34D54A4699D0}"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BABE1F-9F48-434C-8D93-5189BC4C4DB4}" type="datetimeFigureOut">
              <a:rPr lang="nl-NL" smtClean="0"/>
              <a:t>27-1-2020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100834E-9E65-4938-B27E-34D54A4699D0}"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BABE1F-9F48-434C-8D93-5189BC4C4DB4}" type="datetimeFigureOut">
              <a:rPr lang="nl-NL" smtClean="0"/>
              <a:t>27-1-2020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100834E-9E65-4938-B27E-34D54A4699D0}"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0CBABE1F-9F48-434C-8D93-5189BC4C4DB4}" type="datetimeFigureOut">
              <a:rPr lang="nl-NL" smtClean="0"/>
              <a:t>27-1-2020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100834E-9E65-4938-B27E-34D54A4699D0}"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CBABE1F-9F48-434C-8D93-5189BC4C4DB4}" type="datetimeFigureOut">
              <a:rPr lang="nl-NL" smtClean="0"/>
              <a:t>27-1-2020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100834E-9E65-4938-B27E-34D54A4699D0}"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CBABE1F-9F48-434C-8D93-5189BC4C4DB4}" type="datetimeFigureOut">
              <a:rPr lang="nl-NL" smtClean="0"/>
              <a:t>27-1-2020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100834E-9E65-4938-B27E-34D54A4699D0}"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CBABE1F-9F48-434C-8D93-5189BC4C4DB4}" type="datetimeFigureOut">
              <a:rPr lang="nl-NL" smtClean="0"/>
              <a:t>27-1-2020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100834E-9E65-4938-B27E-34D54A4699D0}"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CBABE1F-9F48-434C-8D93-5189BC4C4DB4}" type="datetimeFigureOut">
              <a:rPr lang="nl-NL" smtClean="0"/>
              <a:t>27-1-2020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100834E-9E65-4938-B27E-34D54A4699D0}"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CBABE1F-9F48-434C-8D93-5189BC4C4DB4}" type="datetimeFigureOut">
              <a:rPr lang="nl-NL" smtClean="0"/>
              <a:t>27-1-2020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100834E-9E65-4938-B27E-34D54A4699D0}"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CBABE1F-9F48-434C-8D93-5189BC4C4DB4}" type="datetimeFigureOut">
              <a:rPr lang="nl-NL" smtClean="0"/>
              <a:t>27-1-2020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100834E-9E65-4938-B27E-34D54A4699D0}"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BABE1F-9F48-434C-8D93-5189BC4C4DB4}" type="datetimeFigureOut">
              <a:rPr lang="nl-NL" smtClean="0"/>
              <a:t>27-1-2020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0834E-9E65-4938-B27E-34D54A4699D0}"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vpro.nl/speel~NPS_1103912~religie-rebellie-en-republiek-1500-1600~.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vpro.nl/speel~NPS_1103912~religie-rebellie-en-republiek-1500-1600~.html" TargetMode="External"/><Relationship Id="rId2" Type="http://schemas.openxmlformats.org/officeDocument/2006/relationships/hyperlink" Target="http://schooltv.nl/video/de-tachtigjarige-oorlog-nederland-komt-in-opstan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dirty="0" smtClean="0"/>
              <a:t>Hoofdstuk 4</a:t>
            </a:r>
            <a:br>
              <a:rPr lang="nl-NL" dirty="0" smtClean="0"/>
            </a:br>
            <a:r>
              <a:rPr lang="nl-NL" dirty="0" smtClean="0"/>
              <a:t>‘Een nieuwe republiek in Europa’</a:t>
            </a:r>
            <a:endParaRPr lang="nl-NL" dirty="0"/>
          </a:p>
        </p:txBody>
      </p:sp>
      <p:sp>
        <p:nvSpPr>
          <p:cNvPr id="3" name="Ondertitel 2"/>
          <p:cNvSpPr>
            <a:spLocks noGrp="1"/>
          </p:cNvSpPr>
          <p:nvPr>
            <p:ph type="subTitle" idx="1"/>
          </p:nvPr>
        </p:nvSpPr>
        <p:spPr/>
        <p:txBody>
          <a:bodyPr/>
          <a:lstStyle/>
          <a:p>
            <a:r>
              <a:rPr lang="nl-NL" dirty="0" smtClean="0"/>
              <a:t>Paragraaf 4.1</a:t>
            </a:r>
          </a:p>
          <a:p>
            <a:r>
              <a:rPr lang="nl-NL" dirty="0" smtClean="0"/>
              <a:t>‘De opstand in Europees perspectief’</a:t>
            </a:r>
            <a:endParaRPr lang="nl-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Kenmerkend aspect</a:t>
            </a:r>
            <a:endParaRPr lang="nl-NL" dirty="0"/>
          </a:p>
        </p:txBody>
      </p:sp>
      <p:sp>
        <p:nvSpPr>
          <p:cNvPr id="3" name="Tijdelijke aanduiding voor inhoud 2"/>
          <p:cNvSpPr>
            <a:spLocks noGrp="1"/>
          </p:cNvSpPr>
          <p:nvPr>
            <p:ph idx="1"/>
          </p:nvPr>
        </p:nvSpPr>
        <p:spPr/>
        <p:txBody>
          <a:bodyPr/>
          <a:lstStyle/>
          <a:p>
            <a:r>
              <a:rPr lang="nl-NL" dirty="0" smtClean="0"/>
              <a:t>Het </a:t>
            </a:r>
            <a:r>
              <a:rPr lang="nl-NL" dirty="0" smtClean="0">
                <a:solidFill>
                  <a:srgbClr val="FF0000"/>
                </a:solidFill>
              </a:rPr>
              <a:t>conflict</a:t>
            </a:r>
            <a:r>
              <a:rPr lang="nl-NL" dirty="0" smtClean="0"/>
              <a:t> in de Nederlanden dat </a:t>
            </a:r>
            <a:r>
              <a:rPr lang="nl-NL" dirty="0" smtClean="0">
                <a:solidFill>
                  <a:srgbClr val="FF0000"/>
                </a:solidFill>
              </a:rPr>
              <a:t>resulteerde in de stichting van een Nederlandse staat</a:t>
            </a:r>
            <a:endParaRPr lang="nl-NL" dirty="0">
              <a:solidFill>
                <a:srgbClr val="FF0000"/>
              </a:solidFill>
            </a:endParaRPr>
          </a:p>
        </p:txBody>
      </p:sp>
      <p:sp>
        <p:nvSpPr>
          <p:cNvPr id="4" name="Ovaal 3"/>
          <p:cNvSpPr/>
          <p:nvPr/>
        </p:nvSpPr>
        <p:spPr>
          <a:xfrm>
            <a:off x="179512" y="291197"/>
            <a:ext cx="1512168" cy="86895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16</a:t>
            </a:r>
            <a:r>
              <a:rPr lang="nl-NL" baseline="30000" dirty="0" smtClean="0">
                <a:solidFill>
                  <a:schemeClr val="tx1"/>
                </a:solidFill>
              </a:rPr>
              <a:t>e</a:t>
            </a:r>
            <a:r>
              <a:rPr lang="nl-NL" dirty="0" smtClean="0">
                <a:solidFill>
                  <a:schemeClr val="tx1"/>
                </a:solidFill>
              </a:rPr>
              <a:t> eeuw</a:t>
            </a:r>
            <a:endParaRPr lang="nl-NL"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Mindmap</a:t>
            </a:r>
            <a:endParaRPr lang="nl-NL" dirty="0"/>
          </a:p>
        </p:txBody>
      </p:sp>
      <p:sp>
        <p:nvSpPr>
          <p:cNvPr id="3" name="Tijdelijke aanduiding voor inhoud 2"/>
          <p:cNvSpPr>
            <a:spLocks noGrp="1"/>
          </p:cNvSpPr>
          <p:nvPr>
            <p:ph idx="1"/>
          </p:nvPr>
        </p:nvSpPr>
        <p:spPr/>
        <p:txBody>
          <a:bodyPr/>
          <a:lstStyle/>
          <a:p>
            <a:pPr>
              <a:buNone/>
            </a:pPr>
            <a:r>
              <a:rPr lang="nl-NL" dirty="0" smtClean="0"/>
              <a:t>‘De Nederlandse opstand’</a:t>
            </a:r>
          </a:p>
          <a:p>
            <a:pPr>
              <a:buNone/>
            </a:pPr>
            <a:r>
              <a:rPr lang="nl-NL" dirty="0" smtClean="0"/>
              <a:t>Wat weet je al over dit onderwerp? (voorkennis)</a:t>
            </a:r>
          </a:p>
          <a:p>
            <a:pPr>
              <a:buNone/>
            </a:pPr>
            <a:endParaRPr lang="nl-NL" dirty="0" smtClean="0"/>
          </a:p>
          <a:p>
            <a:pPr>
              <a:buNone/>
            </a:pPr>
            <a:r>
              <a:rPr lang="nl-NL" dirty="0" smtClean="0"/>
              <a:t>	Maak een </a:t>
            </a:r>
            <a:r>
              <a:rPr lang="nl-NL" dirty="0" err="1" smtClean="0"/>
              <a:t>mindmap</a:t>
            </a:r>
            <a:r>
              <a:rPr lang="nl-NL" dirty="0" smtClean="0"/>
              <a:t> voor jezelf wat je al weet; probeer deze </a:t>
            </a:r>
            <a:r>
              <a:rPr lang="nl-NL" dirty="0" err="1" smtClean="0"/>
              <a:t>mindmap</a:t>
            </a:r>
            <a:r>
              <a:rPr lang="nl-NL" dirty="0" smtClean="0"/>
              <a:t> meteen te rubriceren (in rubrieken in te delen)</a:t>
            </a:r>
            <a:endParaRPr lang="nl-NL" dirty="0"/>
          </a:p>
        </p:txBody>
      </p:sp>
      <p:sp>
        <p:nvSpPr>
          <p:cNvPr id="4" name="Rechthoek 3"/>
          <p:cNvSpPr/>
          <p:nvPr/>
        </p:nvSpPr>
        <p:spPr>
          <a:xfrm>
            <a:off x="323528" y="5802997"/>
            <a:ext cx="4572000" cy="646331"/>
          </a:xfrm>
          <a:prstGeom prst="rect">
            <a:avLst/>
          </a:prstGeom>
        </p:spPr>
        <p:txBody>
          <a:bodyPr>
            <a:spAutoFit/>
          </a:bodyPr>
          <a:lstStyle/>
          <a:p>
            <a:r>
              <a:rPr lang="nl-NL" dirty="0">
                <a:hlinkClick r:id="rId2"/>
              </a:rPr>
              <a:t>https://www.vpro.nl/speel~NPS_1103912~religie-rebellie-en-republiek-1500-1600~.html</a:t>
            </a:r>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NL" dirty="0" smtClean="0"/>
              <a:t>16</a:t>
            </a:r>
            <a:r>
              <a:rPr lang="nl-NL" baseline="30000" dirty="0" smtClean="0"/>
              <a:t>e</a:t>
            </a:r>
            <a:r>
              <a:rPr lang="nl-NL" dirty="0" smtClean="0"/>
              <a:t> en 17</a:t>
            </a:r>
            <a:r>
              <a:rPr lang="nl-NL" baseline="30000" dirty="0" smtClean="0"/>
              <a:t>e</a:t>
            </a:r>
            <a:r>
              <a:rPr lang="nl-NL" dirty="0" smtClean="0"/>
              <a:t> eeuw: godsdienstoorlogen in </a:t>
            </a:r>
            <a:r>
              <a:rPr lang="nl-NL" dirty="0" err="1" smtClean="0"/>
              <a:t>Noord-Europa</a:t>
            </a:r>
            <a:endParaRPr lang="nl-NL" dirty="0"/>
          </a:p>
        </p:txBody>
      </p:sp>
      <p:sp>
        <p:nvSpPr>
          <p:cNvPr id="3" name="Tijdelijke aanduiding voor inhoud 2"/>
          <p:cNvSpPr>
            <a:spLocks noGrp="1"/>
          </p:cNvSpPr>
          <p:nvPr>
            <p:ph idx="1"/>
          </p:nvPr>
        </p:nvSpPr>
        <p:spPr/>
        <p:txBody>
          <a:bodyPr>
            <a:normAutofit fontScale="77500" lnSpcReduction="20000"/>
          </a:bodyPr>
          <a:lstStyle/>
          <a:p>
            <a:pPr>
              <a:buNone/>
            </a:pPr>
            <a:r>
              <a:rPr lang="nl-NL" dirty="0" smtClean="0">
                <a:sym typeface="Wingdings" pitchFamily="2" charset="2"/>
              </a:rPr>
              <a:t> </a:t>
            </a:r>
            <a:r>
              <a:rPr lang="nl-NL" dirty="0" smtClean="0"/>
              <a:t>16</a:t>
            </a:r>
            <a:r>
              <a:rPr lang="nl-NL" baseline="30000" dirty="0" smtClean="0"/>
              <a:t>e</a:t>
            </a:r>
            <a:r>
              <a:rPr lang="nl-NL" dirty="0" smtClean="0"/>
              <a:t> eeuw: </a:t>
            </a:r>
            <a:r>
              <a:rPr lang="nl-NL" b="1" dirty="0" smtClean="0">
                <a:solidFill>
                  <a:srgbClr val="FF0000"/>
                </a:solidFill>
              </a:rPr>
              <a:t>reformatie</a:t>
            </a:r>
            <a:r>
              <a:rPr lang="nl-NL" dirty="0" smtClean="0">
                <a:sym typeface="Wingdings" pitchFamily="2" charset="2"/>
              </a:rPr>
              <a:t> </a:t>
            </a:r>
          </a:p>
          <a:p>
            <a:pPr>
              <a:buNone/>
            </a:pPr>
            <a:r>
              <a:rPr lang="nl-NL" dirty="0" smtClean="0">
                <a:sym typeface="Wingdings" pitchFamily="2" charset="2"/>
              </a:rPr>
              <a:t>	 nieuw christelijk geloof (naast het katholieke geloof) = protestantisme = steeds populairder geworden</a:t>
            </a:r>
            <a:endParaRPr lang="nl-NL" dirty="0">
              <a:sym typeface="Wingdings" pitchFamily="2" charset="2"/>
            </a:endParaRPr>
          </a:p>
          <a:p>
            <a:pPr>
              <a:buNone/>
            </a:pPr>
            <a:r>
              <a:rPr lang="nl-NL" dirty="0" smtClean="0">
                <a:sym typeface="Wingdings" panose="05000000000000000000" pitchFamily="2" charset="2"/>
              </a:rPr>
              <a:t>	godsdienstoorlogen / conflicten. </a:t>
            </a:r>
          </a:p>
          <a:p>
            <a:pPr>
              <a:buNone/>
            </a:pPr>
            <a:endParaRPr lang="nl-NL" dirty="0" smtClean="0">
              <a:sym typeface="Wingdings" panose="05000000000000000000" pitchFamily="2" charset="2"/>
            </a:endParaRPr>
          </a:p>
          <a:p>
            <a:pPr>
              <a:buNone/>
            </a:pPr>
            <a:r>
              <a:rPr lang="nl-NL" dirty="0" smtClean="0">
                <a:sym typeface="Wingdings" panose="05000000000000000000" pitchFamily="2" charset="2"/>
              </a:rPr>
              <a:t>Waar? In Noord-Europa: Frankrijk, Duitsland en de        Nederlanden</a:t>
            </a:r>
          </a:p>
          <a:p>
            <a:pPr>
              <a:buNone/>
            </a:pPr>
            <a:r>
              <a:rPr lang="nl-NL" dirty="0" smtClean="0">
                <a:sym typeface="Wingdings" panose="05000000000000000000" pitchFamily="2" charset="2"/>
              </a:rPr>
              <a:t>Waarom? Sommige bevolkingsgroepen werden aanhanger van een protestantse stroming (Luthers of Calvinistisch), de vorsten wilden graag dat deze bevolkingsgroepen katholiek bleven </a:t>
            </a:r>
          </a:p>
          <a:p>
            <a:pPr>
              <a:buNone/>
            </a:pPr>
            <a:r>
              <a:rPr lang="nl-NL" dirty="0" smtClean="0">
                <a:sym typeface="Wingdings" panose="05000000000000000000" pitchFamily="2" charset="2"/>
              </a:rPr>
              <a:t> conflict / ruzie</a:t>
            </a:r>
            <a:endParaRPr lang="nl-NL" dirty="0">
              <a:sym typeface="Wingdings" pitchFamily="2" charset="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000" y="251148"/>
            <a:ext cx="8971999" cy="5143946"/>
          </a:xfrm>
        </p:spPr>
      </p:pic>
      <p:sp>
        <p:nvSpPr>
          <p:cNvPr id="3" name="Tekstvak 2"/>
          <p:cNvSpPr txBox="1"/>
          <p:nvPr/>
        </p:nvSpPr>
        <p:spPr>
          <a:xfrm>
            <a:off x="1043608" y="5583328"/>
            <a:ext cx="7128792" cy="1200329"/>
          </a:xfrm>
          <a:prstGeom prst="rect">
            <a:avLst/>
          </a:prstGeom>
          <a:noFill/>
        </p:spPr>
        <p:txBody>
          <a:bodyPr wrap="square" rtlCol="0">
            <a:spAutoFit/>
          </a:bodyPr>
          <a:lstStyle/>
          <a:p>
            <a:r>
              <a:rPr lang="nl-NL" dirty="0" smtClean="0"/>
              <a:t>Anglicaans (Of </a:t>
            </a:r>
            <a:r>
              <a:rPr lang="nl-NL" dirty="0" err="1" smtClean="0"/>
              <a:t>Anglican</a:t>
            </a:r>
            <a:r>
              <a:rPr lang="nl-NL" dirty="0" smtClean="0"/>
              <a:t>) is het christelijke geloof (ook vorm van protestantisme) in Groot Brittannië nadat Henry VIII als vorst zich afscheidde van de katholieke kerk omdat de paus het niet goed vond dat hij ging scheiden van zijn vrouw. </a:t>
            </a:r>
            <a:endParaRPr lang="nl-NL" dirty="0"/>
          </a:p>
        </p:txBody>
      </p:sp>
    </p:spTree>
    <p:extLst>
      <p:ext uri="{BB962C8B-B14F-4D97-AF65-F5344CB8AC3E}">
        <p14:creationId xmlns:p14="http://schemas.microsoft.com/office/powerpoint/2010/main" val="3388825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Godsdiensttwisten in Frankrijk</a:t>
            </a:r>
            <a:endParaRPr lang="nl-NL" dirty="0"/>
          </a:p>
        </p:txBody>
      </p:sp>
      <p:sp>
        <p:nvSpPr>
          <p:cNvPr id="3" name="Tijdelijke aanduiding voor inhoud 2"/>
          <p:cNvSpPr>
            <a:spLocks noGrp="1"/>
          </p:cNvSpPr>
          <p:nvPr>
            <p:ph idx="1"/>
          </p:nvPr>
        </p:nvSpPr>
        <p:spPr/>
        <p:txBody>
          <a:bodyPr>
            <a:normAutofit fontScale="92500" lnSpcReduction="20000"/>
          </a:bodyPr>
          <a:lstStyle/>
          <a:p>
            <a:pPr>
              <a:buFontTx/>
              <a:buChar char="-"/>
            </a:pPr>
            <a:r>
              <a:rPr lang="nl-NL" dirty="0" smtClean="0"/>
              <a:t>16</a:t>
            </a:r>
            <a:r>
              <a:rPr lang="nl-NL" baseline="30000" dirty="0" smtClean="0"/>
              <a:t>e</a:t>
            </a:r>
            <a:r>
              <a:rPr lang="nl-NL" dirty="0" smtClean="0"/>
              <a:t> eeuw: calvinisme populair geworden onder burgers (inwoners steden) en sommige edelen. De Franse koning ging niet over op strenge vervolging, hij was zelf katholiek</a:t>
            </a:r>
          </a:p>
          <a:p>
            <a:pPr>
              <a:buFontTx/>
              <a:buChar char="-"/>
            </a:pPr>
            <a:r>
              <a:rPr lang="nl-NL" dirty="0" smtClean="0"/>
              <a:t>In de loop van de 16</a:t>
            </a:r>
            <a:r>
              <a:rPr lang="nl-NL" baseline="30000" dirty="0" smtClean="0"/>
              <a:t>e</a:t>
            </a:r>
            <a:r>
              <a:rPr lang="nl-NL" dirty="0" smtClean="0"/>
              <a:t> en 17</a:t>
            </a:r>
            <a:r>
              <a:rPr lang="nl-NL" baseline="30000" dirty="0" smtClean="0"/>
              <a:t>e</a:t>
            </a:r>
            <a:r>
              <a:rPr lang="nl-NL" dirty="0" smtClean="0"/>
              <a:t> eeuw proberen de protestanten (we noemen ze Hugenoten in Frankrijk) en de katholieken de koning voor zich te winnen. </a:t>
            </a:r>
          </a:p>
          <a:p>
            <a:pPr>
              <a:buFontTx/>
              <a:buChar char="-"/>
            </a:pPr>
            <a:r>
              <a:rPr lang="nl-NL" dirty="0" smtClean="0"/>
              <a:t>1598: rust keert enigszins terug met het ‘edict van </a:t>
            </a:r>
            <a:r>
              <a:rPr lang="nl-NL" dirty="0" err="1" smtClean="0"/>
              <a:t>Nantes</a:t>
            </a:r>
            <a:r>
              <a:rPr lang="nl-NL" dirty="0" smtClean="0"/>
              <a:t>’ = Hugenoten krijgen vrijheid van godsdienst.  </a:t>
            </a:r>
          </a:p>
          <a:p>
            <a:pPr>
              <a:buFontTx/>
              <a:buChar char="-"/>
            </a:pPr>
            <a:endParaRPr lang="nl-N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Godsdiensttwisten in Duitsland</a:t>
            </a:r>
            <a:endParaRPr lang="nl-NL" dirty="0"/>
          </a:p>
        </p:txBody>
      </p:sp>
      <p:sp>
        <p:nvSpPr>
          <p:cNvPr id="3" name="Tijdelijke aanduiding voor inhoud 2"/>
          <p:cNvSpPr>
            <a:spLocks noGrp="1"/>
          </p:cNvSpPr>
          <p:nvPr>
            <p:ph idx="1"/>
          </p:nvPr>
        </p:nvSpPr>
        <p:spPr/>
        <p:txBody>
          <a:bodyPr>
            <a:normAutofit fontScale="92500"/>
          </a:bodyPr>
          <a:lstStyle/>
          <a:p>
            <a:pPr>
              <a:buFontTx/>
              <a:buChar char="-"/>
            </a:pPr>
            <a:r>
              <a:rPr lang="nl-NL" dirty="0" smtClean="0"/>
              <a:t>De politieke macht in Duitsland is verdeeld onder heel veel verschillende vorsten; sommige vorsten hadden zich bekeerd tot het protestantisme. </a:t>
            </a:r>
          </a:p>
          <a:p>
            <a:pPr>
              <a:buFontTx/>
              <a:buChar char="-"/>
            </a:pPr>
            <a:r>
              <a:rPr lang="nl-NL" dirty="0" smtClean="0"/>
              <a:t>Keizer Karel V (die over al die vorsten ging) was katholiek en wilde dat iedereen katholiek bleef. </a:t>
            </a:r>
          </a:p>
          <a:p>
            <a:pPr>
              <a:buFontTx/>
              <a:buChar char="-"/>
            </a:pPr>
            <a:r>
              <a:rPr lang="nl-NL" dirty="0" smtClean="0"/>
              <a:t>Dit leidde tot godsdienstoorlogen </a:t>
            </a:r>
            <a:r>
              <a:rPr lang="nl-NL" dirty="0" smtClean="0">
                <a:sym typeface="Wingdings" pitchFamily="2" charset="2"/>
              </a:rPr>
              <a:t> 1555 godsdienstoorlogen voorbij  de vorst bepaald de godsdienst in zijn gebied en niet de keizer. </a:t>
            </a:r>
            <a:endParaRPr lang="nl-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Godsdiensttwisten in de Nederlanden</a:t>
            </a:r>
            <a:endParaRPr lang="nl-NL" dirty="0"/>
          </a:p>
        </p:txBody>
      </p:sp>
      <p:sp>
        <p:nvSpPr>
          <p:cNvPr id="3" name="Tijdelijke aanduiding voor inhoud 2"/>
          <p:cNvSpPr>
            <a:spLocks noGrp="1"/>
          </p:cNvSpPr>
          <p:nvPr>
            <p:ph idx="1"/>
          </p:nvPr>
        </p:nvSpPr>
        <p:spPr>
          <a:xfrm>
            <a:off x="457200" y="1052736"/>
            <a:ext cx="8229600" cy="5040560"/>
          </a:xfrm>
        </p:spPr>
        <p:txBody>
          <a:bodyPr>
            <a:noAutofit/>
          </a:bodyPr>
          <a:lstStyle/>
          <a:p>
            <a:pPr marL="0" indent="0">
              <a:buNone/>
            </a:pPr>
            <a:r>
              <a:rPr lang="nl-NL" sz="2000" dirty="0" smtClean="0"/>
              <a:t>Oorzaken: </a:t>
            </a:r>
          </a:p>
          <a:p>
            <a:pPr>
              <a:buFontTx/>
              <a:buChar char="-"/>
            </a:pPr>
            <a:r>
              <a:rPr lang="nl-NL" sz="2000" b="1" dirty="0" smtClean="0">
                <a:solidFill>
                  <a:srgbClr val="FF0000"/>
                </a:solidFill>
              </a:rPr>
              <a:t>Centralisatiepolitiek</a:t>
            </a:r>
            <a:r>
              <a:rPr lang="nl-NL" sz="2000" dirty="0" smtClean="0"/>
              <a:t> </a:t>
            </a:r>
            <a:r>
              <a:rPr lang="nl-NL" sz="1400" dirty="0" smtClean="0"/>
              <a:t>(Karel V en Filips II wilden alles vanuit één punt regeren, dit ging ten kosten van de privileges van de lagere adel en de zelfstandige steden)</a:t>
            </a:r>
          </a:p>
          <a:p>
            <a:pPr>
              <a:buFontTx/>
              <a:buChar char="-"/>
            </a:pPr>
            <a:r>
              <a:rPr lang="nl-NL" sz="2000" b="1" dirty="0" smtClean="0">
                <a:solidFill>
                  <a:srgbClr val="FF0000"/>
                </a:solidFill>
              </a:rPr>
              <a:t>Strenge vervolging van de protestanten </a:t>
            </a:r>
            <a:r>
              <a:rPr lang="nl-NL" sz="1400" dirty="0" smtClean="0"/>
              <a:t>(Karel V en Filips II wilden dat iedereen katholiek bleef en probeerden de reformatie tegen te houden)</a:t>
            </a:r>
          </a:p>
          <a:p>
            <a:pPr marL="0" indent="0">
              <a:buNone/>
            </a:pPr>
            <a:r>
              <a:rPr lang="nl-NL" sz="2000" dirty="0" smtClean="0"/>
              <a:t>Aanleiding: </a:t>
            </a:r>
            <a:r>
              <a:rPr lang="nl-NL" sz="2000" b="1" dirty="0" smtClean="0">
                <a:solidFill>
                  <a:srgbClr val="FF0000"/>
                </a:solidFill>
              </a:rPr>
              <a:t>1566 = Beeldenstorm </a:t>
            </a:r>
            <a:r>
              <a:rPr lang="nl-NL" sz="2000" dirty="0" smtClean="0"/>
              <a:t>in katholieke kerken.</a:t>
            </a:r>
          </a:p>
          <a:p>
            <a:pPr marL="0" indent="0">
              <a:buNone/>
            </a:pPr>
            <a:r>
              <a:rPr lang="nl-NL" sz="2000" dirty="0" smtClean="0"/>
              <a:t>Gevolgen:</a:t>
            </a:r>
          </a:p>
          <a:p>
            <a:r>
              <a:rPr lang="nl-NL" sz="2000" dirty="0" smtClean="0"/>
              <a:t>Filips II stuurt (n.a.v. de beeldenstorm) een leger om de opstandelingen neer te slaan = DE OPSTAND is begonnen.</a:t>
            </a:r>
          </a:p>
          <a:p>
            <a:r>
              <a:rPr lang="nl-NL" sz="2000" dirty="0" smtClean="0"/>
              <a:t>1579 De Nederlanden raakten gescheiden (zuid = trouw aan Filips, noord = niet trouw aan Filips </a:t>
            </a:r>
            <a:r>
              <a:rPr lang="nl-NL" sz="2000" dirty="0" smtClean="0">
                <a:sym typeface="Wingdings" panose="05000000000000000000" pitchFamily="2" charset="2"/>
              </a:rPr>
              <a:t> scheiden zich af = Unie van Utrecht)</a:t>
            </a:r>
          </a:p>
          <a:p>
            <a:r>
              <a:rPr lang="nl-NL" sz="2000" dirty="0" smtClean="0">
                <a:sym typeface="Wingdings" panose="05000000000000000000" pitchFamily="2" charset="2"/>
              </a:rPr>
              <a:t>Unie van Utrecht tekent ‘Plakkaat van </a:t>
            </a:r>
            <a:r>
              <a:rPr lang="nl-NL" sz="2000" dirty="0" err="1" smtClean="0">
                <a:sym typeface="Wingdings" panose="05000000000000000000" pitchFamily="2" charset="2"/>
              </a:rPr>
              <a:t>Verlatinghe</a:t>
            </a:r>
            <a:r>
              <a:rPr lang="nl-NL" sz="2000" dirty="0" smtClean="0">
                <a:sym typeface="Wingdings" panose="05000000000000000000" pitchFamily="2" charset="2"/>
              </a:rPr>
              <a:t>’ = ze verlaten Filips II officieel als vorst. </a:t>
            </a:r>
          </a:p>
          <a:p>
            <a:r>
              <a:rPr lang="nl-NL" sz="2000" dirty="0" smtClean="0">
                <a:sym typeface="Wingdings" panose="05000000000000000000" pitchFamily="2" charset="2"/>
              </a:rPr>
              <a:t>1588 de Unie van Utrecht (7 gewesten) gaan verder als zelfstandige republiek!</a:t>
            </a:r>
          </a:p>
        </p:txBody>
      </p:sp>
      <p:sp>
        <p:nvSpPr>
          <p:cNvPr id="4" name="Rechthoek 3"/>
          <p:cNvSpPr/>
          <p:nvPr/>
        </p:nvSpPr>
        <p:spPr>
          <a:xfrm>
            <a:off x="179512" y="6309320"/>
            <a:ext cx="4572000" cy="430887"/>
          </a:xfrm>
          <a:prstGeom prst="rect">
            <a:avLst/>
          </a:prstGeom>
        </p:spPr>
        <p:txBody>
          <a:bodyPr>
            <a:spAutoFit/>
          </a:bodyPr>
          <a:lstStyle/>
          <a:p>
            <a:r>
              <a:rPr lang="nl-NL" sz="1100" dirty="0" smtClean="0">
                <a:hlinkClick r:id="rId2"/>
              </a:rPr>
              <a:t>http://schooltv.nl/video/de-tachtigjarige-oorlog-nederland-komt-in-opstand/#q=Nederlandse%20opstand</a:t>
            </a:r>
            <a:endParaRPr lang="nl-NL" sz="1100" dirty="0"/>
          </a:p>
        </p:txBody>
      </p:sp>
      <p:sp>
        <p:nvSpPr>
          <p:cNvPr id="5" name="Rechthoek 4"/>
          <p:cNvSpPr/>
          <p:nvPr/>
        </p:nvSpPr>
        <p:spPr>
          <a:xfrm>
            <a:off x="4283968" y="6261983"/>
            <a:ext cx="4572000" cy="461665"/>
          </a:xfrm>
          <a:prstGeom prst="rect">
            <a:avLst/>
          </a:prstGeom>
        </p:spPr>
        <p:txBody>
          <a:bodyPr>
            <a:spAutoFit/>
          </a:bodyPr>
          <a:lstStyle/>
          <a:p>
            <a:r>
              <a:rPr lang="nl-NL" sz="1200" dirty="0">
                <a:hlinkClick r:id="rId3"/>
              </a:rPr>
              <a:t>https://www.vpro.nl/speel~NPS_1103912~religie-rebellie-en-republiek-1500-1600~.html</a:t>
            </a:r>
            <a:endParaRPr lang="nl-NL"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p:txBody>
          <a:bodyPr>
            <a:normAutofit lnSpcReduction="10000"/>
          </a:bodyPr>
          <a:lstStyle/>
          <a:p>
            <a:pPr>
              <a:buFontTx/>
              <a:buChar char="-"/>
            </a:pPr>
            <a:r>
              <a:rPr lang="nl-NL" dirty="0" smtClean="0"/>
              <a:t>Ieder groepje krijgt een A3 vel. </a:t>
            </a:r>
          </a:p>
          <a:p>
            <a:pPr>
              <a:buFontTx/>
              <a:buChar char="-"/>
            </a:pPr>
            <a:r>
              <a:rPr lang="nl-NL" dirty="0" smtClean="0"/>
              <a:t>Maak samen met je groepje een </a:t>
            </a:r>
            <a:r>
              <a:rPr lang="nl-NL" dirty="0" err="1" smtClean="0"/>
              <a:t>mindmap</a:t>
            </a:r>
            <a:r>
              <a:rPr lang="nl-NL" dirty="0" smtClean="0"/>
              <a:t> / schematische aantekening van paragraaf 4.1 De Opstand. </a:t>
            </a:r>
          </a:p>
          <a:p>
            <a:pPr marL="971550" lvl="1" indent="-514350">
              <a:buFont typeface="+mj-lt"/>
              <a:buAutoNum type="arabicPeriod"/>
            </a:pPr>
            <a:r>
              <a:rPr lang="nl-NL" dirty="0" smtClean="0"/>
              <a:t>Houdt rekening met de structuur van de </a:t>
            </a:r>
            <a:r>
              <a:rPr lang="nl-NL" dirty="0" smtClean="0"/>
              <a:t>tekst in het boek.</a:t>
            </a:r>
            <a:endParaRPr lang="nl-NL" dirty="0" smtClean="0"/>
          </a:p>
          <a:p>
            <a:pPr marL="971550" lvl="1" indent="-514350">
              <a:buFont typeface="+mj-lt"/>
              <a:buAutoNum type="arabicPeriod"/>
            </a:pPr>
            <a:r>
              <a:rPr lang="nl-NL" dirty="0" smtClean="0"/>
              <a:t>Leg verbindingen met zaken die met elkaar te maken </a:t>
            </a:r>
            <a:r>
              <a:rPr lang="nl-NL" dirty="0" smtClean="0"/>
              <a:t>hebben.</a:t>
            </a:r>
          </a:p>
          <a:p>
            <a:pPr marL="971550" lvl="1" indent="-514350">
              <a:buFont typeface="+mj-lt"/>
              <a:buAutoNum type="arabicPeriod"/>
            </a:pPr>
            <a:r>
              <a:rPr lang="nl-NL" dirty="0" smtClean="0"/>
              <a:t>Alle belangrijke begrippen moeten terug komen in </a:t>
            </a:r>
            <a:r>
              <a:rPr lang="nl-NL" smtClean="0"/>
              <a:t>je schema. </a:t>
            </a:r>
            <a:endParaRPr lang="nl-NL" dirty="0" smtClean="0"/>
          </a:p>
          <a:p>
            <a:pPr>
              <a:buFontTx/>
              <a:buChar char="-"/>
            </a:pPr>
            <a:endParaRPr lang="nl-NL" dirty="0"/>
          </a:p>
        </p:txBody>
      </p:sp>
    </p:spTree>
    <p:extLst>
      <p:ext uri="{BB962C8B-B14F-4D97-AF65-F5344CB8AC3E}">
        <p14:creationId xmlns:p14="http://schemas.microsoft.com/office/powerpoint/2010/main" val="3339647461"/>
      </p:ext>
    </p:extLst>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479</Words>
  <Application>Microsoft Office PowerPoint</Application>
  <PresentationFormat>Diavoorstelling (4:3)</PresentationFormat>
  <Paragraphs>47</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Calibri</vt:lpstr>
      <vt:lpstr>Wingdings</vt:lpstr>
      <vt:lpstr>Office-thema</vt:lpstr>
      <vt:lpstr>Hoofdstuk 4 ‘Een nieuwe republiek in Europa’</vt:lpstr>
      <vt:lpstr>Kenmerkend aspect</vt:lpstr>
      <vt:lpstr>Mindmap</vt:lpstr>
      <vt:lpstr>16e en 17e eeuw: godsdienstoorlogen in Noord-Europa</vt:lpstr>
      <vt:lpstr>PowerPoint-presentatie</vt:lpstr>
      <vt:lpstr>Godsdiensttwisten in Frankrijk</vt:lpstr>
      <vt:lpstr>Godsdiensttwisten in Duitsland</vt:lpstr>
      <vt:lpstr>Godsdiensttwisten in de Nederlanden</vt:lpstr>
      <vt:lpstr>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 6 ‘Een nieuwe republiek in Europa’</dc:title>
  <dc:creator>BMS</dc:creator>
  <cp:lastModifiedBy>Biemans, KJA (Kristel)</cp:lastModifiedBy>
  <cp:revision>17</cp:revision>
  <dcterms:created xsi:type="dcterms:W3CDTF">2015-03-13T12:04:11Z</dcterms:created>
  <dcterms:modified xsi:type="dcterms:W3CDTF">2020-01-27T09:30:21Z</dcterms:modified>
</cp:coreProperties>
</file>